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90" r:id="rId3"/>
    <p:sldId id="281" r:id="rId4"/>
    <p:sldId id="287" r:id="rId5"/>
    <p:sldId id="289" r:id="rId6"/>
    <p:sldId id="284" r:id="rId7"/>
    <p:sldId id="294" r:id="rId8"/>
    <p:sldId id="293" r:id="rId9"/>
    <p:sldId id="275" r:id="rId10"/>
    <p:sldId id="285" r:id="rId11"/>
    <p:sldId id="292" r:id="rId12"/>
    <p:sldId id="291" r:id="rId13"/>
    <p:sldId id="268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86190" autoAdjust="0"/>
  </p:normalViewPr>
  <p:slideViewPr>
    <p:cSldViewPr snapToGrid="0" snapToObjects="1">
      <p:cViewPr varScale="1">
        <p:scale>
          <a:sx n="109" d="100"/>
          <a:sy n="109" d="100"/>
        </p:scale>
        <p:origin x="122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40FB4-08E9-BF4A-AD69-8714EC3D2E8D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B4E40-621F-2946-ACC4-FA3E49BD6C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277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 현대무벡스 신입사원 </a:t>
            </a:r>
            <a:r>
              <a:rPr kumimoji="1" lang="en-US" altLang="ko-KR" dirty="0"/>
              <a:t>~~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지금부터 </a:t>
            </a:r>
            <a:r>
              <a:rPr kumimoji="1" lang="en-US" altLang="ko-KR" dirty="0"/>
              <a:t>1</a:t>
            </a:r>
            <a:r>
              <a:rPr kumimoji="1" lang="ko-KR" altLang="en-US" dirty="0"/>
              <a:t>조 발표 시작하겠습니다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820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저희는 시간이 부족한 관계로 이정도로 구현을 마쳤지만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아래와 같은 방향으로 더 발전을 시킬 수 있을 것 같습니다</a:t>
            </a:r>
            <a:r>
              <a:rPr kumimoji="1" lang="en-US" altLang="ko-KR" sz="1200" dirty="0"/>
              <a:t>.</a:t>
            </a:r>
            <a:endParaRPr kumimoji="1" lang="en-US" altLang="ko-Kore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/>
              <a:t>첫째</a:t>
            </a:r>
            <a:r>
              <a:rPr kumimoji="1" lang="en-US" altLang="ko-Kore-KR" sz="1200" dirty="0"/>
              <a:t>, </a:t>
            </a:r>
            <a:r>
              <a:rPr kumimoji="1" lang="ko-KR" altLang="en-US" sz="1200" dirty="0"/>
              <a:t>엘리베이터 내의 </a:t>
            </a:r>
            <a:r>
              <a:rPr kumimoji="1" lang="ko-Kore-KR" altLang="en-US" sz="1200" dirty="0"/>
              <a:t>진동 센서를 이용해 움직임 측정도</a:t>
            </a:r>
            <a:r>
              <a:rPr kumimoji="1" lang="ko-KR" altLang="en-US" sz="1200"/>
              <a:t>를</a:t>
            </a:r>
            <a:r>
              <a:rPr kumimoji="1" lang="ko-Kore-KR" altLang="en-US" sz="1200" dirty="0"/>
              <a:t> 개선할 수 있고</a:t>
            </a:r>
            <a:r>
              <a:rPr kumimoji="1" lang="en-US" altLang="ko-Kore-KR" sz="1200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둘째</a:t>
            </a:r>
            <a:r>
              <a:rPr kumimoji="1" lang="en-US" altLang="ko-KR" sz="1200" dirty="0"/>
              <a:t>,</a:t>
            </a:r>
            <a:r>
              <a:rPr kumimoji="1" lang="en-US" altLang="ko-Kore-KR" sz="1200" dirty="0"/>
              <a:t> </a:t>
            </a:r>
            <a:r>
              <a:rPr kumimoji="1" lang="ko-KR" altLang="en-US" sz="1200" dirty="0" err="1"/>
              <a:t>딥러닝</a:t>
            </a:r>
            <a:r>
              <a:rPr kumimoji="1" lang="ko-KR" altLang="en-US" sz="1200" dirty="0"/>
              <a:t> 알고리즘을 이용해 영상 처리 정확성 향상할 수 있습니다</a:t>
            </a:r>
            <a:r>
              <a:rPr kumimoji="1" lang="en-US" altLang="ko-KR" sz="1200" dirty="0"/>
              <a:t>.</a:t>
            </a:r>
            <a:endParaRPr kumimoji="1" lang="en-US" altLang="ko-Kore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3240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저희는 시간이 부족한 관계로 이정도로 구현을 마쳤지만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아래와 같은 방향으로 더 발전을 시킬 수 있을 것 같습니다</a:t>
            </a:r>
            <a:r>
              <a:rPr kumimoji="1" lang="en-US" altLang="ko-KR" sz="1200" dirty="0"/>
              <a:t>.</a:t>
            </a:r>
            <a:endParaRPr kumimoji="1" lang="en-US" altLang="ko-Kore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/>
              <a:t>첫째</a:t>
            </a:r>
            <a:r>
              <a:rPr kumimoji="1" lang="en-US" altLang="ko-Kore-KR" sz="1200" dirty="0"/>
              <a:t>, </a:t>
            </a:r>
            <a:r>
              <a:rPr kumimoji="1" lang="ko-KR" altLang="en-US" sz="1200" dirty="0"/>
              <a:t>엘리베이터 내의 </a:t>
            </a:r>
            <a:r>
              <a:rPr kumimoji="1" lang="ko-Kore-KR" altLang="en-US" sz="1200" dirty="0"/>
              <a:t>진동 센서를 이용해 움직임 측정도</a:t>
            </a:r>
            <a:r>
              <a:rPr kumimoji="1" lang="ko-KR" altLang="en-US" sz="1200"/>
              <a:t>를</a:t>
            </a:r>
            <a:r>
              <a:rPr kumimoji="1" lang="ko-Kore-KR" altLang="en-US" sz="1200" dirty="0"/>
              <a:t> 개선할 수 있고</a:t>
            </a:r>
            <a:r>
              <a:rPr kumimoji="1" lang="en-US" altLang="ko-Kore-KR" sz="1200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둘째</a:t>
            </a:r>
            <a:r>
              <a:rPr kumimoji="1" lang="en-US" altLang="ko-KR" sz="1200" dirty="0"/>
              <a:t>,</a:t>
            </a:r>
            <a:r>
              <a:rPr kumimoji="1" lang="en-US" altLang="ko-Kore-KR" sz="1200" dirty="0"/>
              <a:t> </a:t>
            </a:r>
            <a:r>
              <a:rPr kumimoji="1" lang="ko-KR" altLang="en-US" sz="1200" dirty="0" err="1"/>
              <a:t>딥러닝</a:t>
            </a:r>
            <a:r>
              <a:rPr kumimoji="1" lang="ko-KR" altLang="en-US" sz="1200" dirty="0"/>
              <a:t> 알고리즘을 이용해 영상 처리 정확성 향상할 수 있습니다</a:t>
            </a:r>
            <a:r>
              <a:rPr kumimoji="1" lang="en-US" altLang="ko-KR" sz="1200" dirty="0"/>
              <a:t>.</a:t>
            </a:r>
            <a:endParaRPr kumimoji="1" lang="en-US" altLang="ko-Kore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2294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이러한 사업은 타 분야와 연계해서 확장시킬 수 있습니다</a:t>
            </a:r>
            <a:r>
              <a:rPr kumimoji="1" lang="en-US" altLang="ko-Kore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엘리베이터를 넘어 범죄 다발 지역 혹은 구치소</a:t>
            </a:r>
            <a:r>
              <a:rPr lang="en-US" altLang="ko-KR" sz="1200" dirty="0"/>
              <a:t> </a:t>
            </a:r>
            <a:r>
              <a:rPr lang="ko-KR" altLang="en-US" sz="1200" dirty="0"/>
              <a:t>등의</a:t>
            </a:r>
            <a:r>
              <a:rPr lang="en-US" altLang="ko-KR" sz="1200" dirty="0"/>
              <a:t> </a:t>
            </a:r>
            <a:r>
              <a:rPr lang="ko-KR" altLang="en-US" sz="1200" dirty="0"/>
              <a:t>공공장소에도 해당 기술을 적용할 수 있을 것입니다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또한 쓰러졌을 때 등의 의료 응급 상황 대응할 수 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추가적으로 실시간 시연을 통해 직접 보여드리고 마무리 하도록 하겠습니다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(</a:t>
            </a:r>
            <a:r>
              <a:rPr lang="ko-KR" altLang="en-US" sz="1200" dirty="0"/>
              <a:t>실시간 시연</a:t>
            </a:r>
            <a:r>
              <a:rPr lang="en-US" altLang="ko-KR" sz="1200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/>
              <a:t>움직이지 않을 때 </a:t>
            </a:r>
            <a:r>
              <a:rPr lang="en-US" altLang="ko-KR" sz="1200" dirty="0"/>
              <a:t>(</a:t>
            </a:r>
            <a:r>
              <a:rPr lang="ko-KR" altLang="en-US" sz="1200" dirty="0"/>
              <a:t>천천히 </a:t>
            </a:r>
            <a:r>
              <a:rPr lang="ko-KR" altLang="en-US" sz="1200" dirty="0" err="1"/>
              <a:t>움직일때</a:t>
            </a:r>
            <a:r>
              <a:rPr lang="en-US" altLang="ko-KR" sz="1200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/>
              <a:t>움직일 때</a:t>
            </a:r>
            <a:endParaRPr lang="en-US" altLang="ko-KR" sz="12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73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22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 현대무벡스 신입사원 </a:t>
            </a:r>
            <a:r>
              <a:rPr kumimoji="1" lang="en-US" altLang="ko-KR" dirty="0"/>
              <a:t>~~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지금부터 </a:t>
            </a:r>
            <a:r>
              <a:rPr kumimoji="1" lang="en-US" altLang="ko-KR" dirty="0"/>
              <a:t>1</a:t>
            </a:r>
            <a:r>
              <a:rPr kumimoji="1" lang="ko-KR" altLang="en-US" dirty="0"/>
              <a:t>조 발표 시작하겠습니다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098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대한 설명을 예시를 통해 구체적으로 설명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어두운 밤길에 뒤에서 누가 따라오는 것 같다고 느끼신 적이 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그 사람과 같이 엘리베이터를 기다리고 심지어 함께 탄다면 어떨 것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같으신가요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저라면 매우 무서울 것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200000"/>
              </a:lnSpc>
            </a:pP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4760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이러한 공포를 느끼는 것이 전혀 근거가 없는 것이 아닙니다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 조사에 따르면 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아파트 건물 주변에서 발생한 성 범죄 중에서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엘리베이터에서 발생한 범죄가 약 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20%</a:t>
            </a: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 차지하는 것을 볼 수 있습니다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승강기 내 범죄 상황을 예방하고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좀 더 신속한 대응을 할 수 있다면 좋을 것 같지 않으신가요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</a:p>
          <a:p>
            <a:pPr>
              <a:lnSpc>
                <a:spcPct val="200000"/>
              </a:lnSpc>
            </a:pP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8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이러한 공포를 느끼는 것이 전혀 근거가 없는 것이 아닙니다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 조사에 따르면 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아파트 건물 주변에서 발생한 성 범죄 중에서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엘리베이터에서 발생한 범죄가 약 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20%</a:t>
            </a: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 차지하는 것을 볼 수 있습니다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승강기 내 범죄 상황을 예방하고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좀 더 신속한 대응을 할 수 있다면 좋을 것 같지 않으신가요</a:t>
            </a:r>
            <a:r>
              <a:rPr lang="en-US" altLang="ko-KR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</a:p>
          <a:p>
            <a:pPr>
              <a:lnSpc>
                <a:spcPct val="200000"/>
              </a:lnSpc>
            </a:pP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25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구체적인 방법을 설명 드리겠습니다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다음과 같습니다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움직임 측정 알고리즘을 이용했습니다</a:t>
            </a:r>
            <a:r>
              <a:rPr lang="en-US" altLang="ko-KR" sz="1200" dirty="0"/>
              <a:t>.</a:t>
            </a:r>
          </a:p>
          <a:p>
            <a:r>
              <a:rPr lang="ko-KR" altLang="en-US" dirty="0"/>
              <a:t>정지 이미지가 연속으로 이어지면 하나의 움직이는 영상이 됩니다</a:t>
            </a:r>
            <a:r>
              <a:rPr lang="en-US" altLang="ko-KR" dirty="0"/>
              <a:t>. </a:t>
            </a:r>
            <a:r>
              <a:rPr lang="ko-KR" altLang="en-US" dirty="0"/>
              <a:t>이 원리를 사용합니다</a:t>
            </a:r>
            <a:r>
              <a:rPr lang="en-US" altLang="ko-KR" dirty="0"/>
              <a:t>. </a:t>
            </a:r>
            <a:endParaRPr lang="en-US" altLang="ko-KR" sz="1200" dirty="0"/>
          </a:p>
          <a:p>
            <a:r>
              <a:rPr lang="ko-KR" altLang="en-US" sz="1200" dirty="0"/>
              <a:t>먼저 현재 화면과 이 직전 화면의 움직임을 비교합니다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움직임의 변화 정도에 따라 폭력적인 행동인가 판단하고 </a:t>
            </a:r>
            <a:r>
              <a:rPr lang="en-US" altLang="ko-KR" sz="1200" dirty="0"/>
              <a:t>(</a:t>
            </a:r>
            <a:r>
              <a:rPr lang="ko-KR" altLang="en-US" sz="1200" dirty="0"/>
              <a:t>쉬고</a:t>
            </a:r>
            <a:r>
              <a:rPr lang="en-US" altLang="ko-KR" sz="1200" dirty="0"/>
              <a:t>) </a:t>
            </a:r>
            <a:r>
              <a:rPr lang="ko-KR" altLang="en-US" sz="1200" dirty="0"/>
              <a:t>일정 시간 지속되면 </a:t>
            </a:r>
            <a:r>
              <a:rPr lang="en-US" altLang="ko-KR" sz="1200" dirty="0"/>
              <a:t>(</a:t>
            </a:r>
            <a:r>
              <a:rPr lang="ko-KR" altLang="en-US" sz="1200" dirty="0"/>
              <a:t>쉬고</a:t>
            </a:r>
            <a:r>
              <a:rPr lang="en-US" altLang="ko-KR" sz="1200" dirty="0"/>
              <a:t>) </a:t>
            </a:r>
            <a:r>
              <a:rPr lang="ko-KR" altLang="en-US" sz="1200" dirty="0"/>
              <a:t>긴급 상황으로 인식 후 </a:t>
            </a:r>
            <a:r>
              <a:rPr lang="en-US" altLang="ko-KR" sz="1200" dirty="0"/>
              <a:t>(</a:t>
            </a:r>
            <a:r>
              <a:rPr lang="ko-KR" altLang="en-US" sz="1200" dirty="0"/>
              <a:t>쉬고</a:t>
            </a:r>
            <a:r>
              <a:rPr lang="en-US" altLang="ko-KR" sz="1200" dirty="0"/>
              <a:t>) CCTV </a:t>
            </a:r>
            <a:r>
              <a:rPr lang="ko-KR" altLang="en-US" sz="1200" dirty="0"/>
              <a:t>화면에 경고 창을 띄웁니다</a:t>
            </a:r>
            <a:r>
              <a:rPr lang="en-US" altLang="ko-KR" sz="1200" dirty="0"/>
              <a:t>.</a:t>
            </a:r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/>
              <a:t>약간 </a:t>
            </a:r>
            <a:r>
              <a:rPr kumimoji="1" lang="ko-KR" altLang="en-US" sz="1200" dirty="0" err="1"/>
              <a:t>한문장으로</a:t>
            </a:r>
            <a:r>
              <a:rPr kumimoji="1" lang="ko-KR" altLang="en-US" sz="1200" dirty="0"/>
              <a:t> 물 흐르듯이</a:t>
            </a:r>
            <a:r>
              <a:rPr kumimoji="1" lang="en-US" altLang="ko-KR" sz="1200" dirty="0"/>
              <a:t>?)</a:t>
            </a:r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아마 이러한 설명만으로는 이해하시기 어려울 수도 있을 것 같습니다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그럼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영상을 통해 더 자세한 내용 살펴보겠습니다</a:t>
            </a:r>
            <a:r>
              <a:rPr kumimoji="1" lang="en-US" altLang="ko-KR" sz="1200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664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구체적인 방법을 설명 드리겠습니다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다음과 같습니다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움직임 측정 알고리즘을 이용했습니다</a:t>
            </a:r>
            <a:r>
              <a:rPr lang="en-US" altLang="ko-KR" sz="1200" dirty="0"/>
              <a:t>.</a:t>
            </a:r>
          </a:p>
          <a:p>
            <a:r>
              <a:rPr lang="ko-KR" altLang="en-US" dirty="0"/>
              <a:t>정지 이미지가 연속으로 이어지면 하나의 움직이는 영상이 됩니다</a:t>
            </a:r>
            <a:r>
              <a:rPr lang="en-US" altLang="ko-KR" dirty="0"/>
              <a:t>. </a:t>
            </a:r>
            <a:r>
              <a:rPr lang="ko-KR" altLang="en-US" dirty="0"/>
              <a:t>이 원리를 사용합니다</a:t>
            </a:r>
            <a:r>
              <a:rPr lang="en-US" altLang="ko-KR" dirty="0"/>
              <a:t>. </a:t>
            </a:r>
            <a:endParaRPr lang="en-US" altLang="ko-KR" sz="1200" dirty="0"/>
          </a:p>
          <a:p>
            <a:r>
              <a:rPr lang="ko-KR" altLang="en-US" sz="1200" dirty="0"/>
              <a:t>먼저 현재 화면과 이 직전 화면의 움직임을 비교합니다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움직임의 변화 정도에 따라 폭력적인 행동인가 판단하고 </a:t>
            </a:r>
            <a:r>
              <a:rPr lang="en-US" altLang="ko-KR" sz="1200" dirty="0"/>
              <a:t>(</a:t>
            </a:r>
            <a:r>
              <a:rPr lang="ko-KR" altLang="en-US" sz="1200" dirty="0"/>
              <a:t>쉬고</a:t>
            </a:r>
            <a:r>
              <a:rPr lang="en-US" altLang="ko-KR" sz="1200" dirty="0"/>
              <a:t>) </a:t>
            </a:r>
            <a:r>
              <a:rPr lang="ko-KR" altLang="en-US" sz="1200" dirty="0"/>
              <a:t>일정 시간 지속되면 </a:t>
            </a:r>
            <a:r>
              <a:rPr lang="en-US" altLang="ko-KR" sz="1200" dirty="0"/>
              <a:t>(</a:t>
            </a:r>
            <a:r>
              <a:rPr lang="ko-KR" altLang="en-US" sz="1200" dirty="0"/>
              <a:t>쉬고</a:t>
            </a:r>
            <a:r>
              <a:rPr lang="en-US" altLang="ko-KR" sz="1200" dirty="0"/>
              <a:t>) </a:t>
            </a:r>
            <a:r>
              <a:rPr lang="ko-KR" altLang="en-US" sz="1200" dirty="0"/>
              <a:t>긴급 상황으로 인식 후 </a:t>
            </a:r>
            <a:r>
              <a:rPr lang="en-US" altLang="ko-KR" sz="1200" dirty="0"/>
              <a:t>(</a:t>
            </a:r>
            <a:r>
              <a:rPr lang="ko-KR" altLang="en-US" sz="1200" dirty="0"/>
              <a:t>쉬고</a:t>
            </a:r>
            <a:r>
              <a:rPr lang="en-US" altLang="ko-KR" sz="1200" dirty="0"/>
              <a:t>) CCTV </a:t>
            </a:r>
            <a:r>
              <a:rPr lang="ko-KR" altLang="en-US" sz="1200" dirty="0"/>
              <a:t>화면에 경고 창을 띄웁니다</a:t>
            </a:r>
            <a:r>
              <a:rPr lang="en-US" altLang="ko-KR" sz="1200" dirty="0"/>
              <a:t>.</a:t>
            </a:r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/>
              <a:t>약간 </a:t>
            </a:r>
            <a:r>
              <a:rPr kumimoji="1" lang="ko-KR" altLang="en-US" sz="1200" dirty="0" err="1"/>
              <a:t>한문장으로</a:t>
            </a:r>
            <a:r>
              <a:rPr kumimoji="1" lang="ko-KR" altLang="en-US" sz="1200" dirty="0"/>
              <a:t> 물 흐르듯이</a:t>
            </a:r>
            <a:r>
              <a:rPr kumimoji="1" lang="en-US" altLang="ko-KR" sz="1200" dirty="0"/>
              <a:t>?)</a:t>
            </a:r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아마 이러한 설명만으로는 이해하시기 어려울 수도 있을 것 같습니다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그럼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영상을 통해 더 자세한 내용 살펴보겠습니다</a:t>
            </a:r>
            <a:r>
              <a:rPr kumimoji="1" lang="en-US" altLang="ko-KR" sz="1200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603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구체적인 방법을 설명 드리겠습니다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다음과 같습니다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움직임 측정 알고리즘을 이용했습니다</a:t>
            </a:r>
            <a:r>
              <a:rPr lang="en-US" altLang="ko-KR" sz="1200" dirty="0"/>
              <a:t>.</a:t>
            </a:r>
          </a:p>
          <a:p>
            <a:r>
              <a:rPr lang="ko-KR" altLang="en-US" dirty="0"/>
              <a:t>정지 이미지가 연속으로 이어지면 하나의 움직이는 영상이 됩니다</a:t>
            </a:r>
            <a:r>
              <a:rPr lang="en-US" altLang="ko-KR" dirty="0"/>
              <a:t>. </a:t>
            </a:r>
            <a:r>
              <a:rPr lang="ko-KR" altLang="en-US" dirty="0"/>
              <a:t>이 원리를 사용합니다</a:t>
            </a:r>
            <a:r>
              <a:rPr lang="en-US" altLang="ko-KR" dirty="0"/>
              <a:t>. </a:t>
            </a:r>
            <a:endParaRPr lang="en-US" altLang="ko-KR" sz="1200" dirty="0"/>
          </a:p>
          <a:p>
            <a:r>
              <a:rPr lang="ko-KR" altLang="en-US" sz="1200" dirty="0"/>
              <a:t>먼저 현재 화면과 이 직전 화면의 움직임을 비교합니다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움직임의 변화 정도에 따라 폭력적인 행동인가 판단하고 </a:t>
            </a:r>
            <a:r>
              <a:rPr lang="en-US" altLang="ko-KR" sz="1200" dirty="0"/>
              <a:t>(</a:t>
            </a:r>
            <a:r>
              <a:rPr lang="ko-KR" altLang="en-US" sz="1200" dirty="0"/>
              <a:t>쉬고</a:t>
            </a:r>
            <a:r>
              <a:rPr lang="en-US" altLang="ko-KR" sz="1200" dirty="0"/>
              <a:t>) </a:t>
            </a:r>
            <a:r>
              <a:rPr lang="ko-KR" altLang="en-US" sz="1200" dirty="0"/>
              <a:t>일정 시간 지속되면 </a:t>
            </a:r>
            <a:r>
              <a:rPr lang="en-US" altLang="ko-KR" sz="1200" dirty="0"/>
              <a:t>(</a:t>
            </a:r>
            <a:r>
              <a:rPr lang="ko-KR" altLang="en-US" sz="1200" dirty="0"/>
              <a:t>쉬고</a:t>
            </a:r>
            <a:r>
              <a:rPr lang="en-US" altLang="ko-KR" sz="1200" dirty="0"/>
              <a:t>) </a:t>
            </a:r>
            <a:r>
              <a:rPr lang="ko-KR" altLang="en-US" sz="1200" dirty="0"/>
              <a:t>긴급 상황으로 인식 후 </a:t>
            </a:r>
            <a:r>
              <a:rPr lang="en-US" altLang="ko-KR" sz="1200" dirty="0"/>
              <a:t>(</a:t>
            </a:r>
            <a:r>
              <a:rPr lang="ko-KR" altLang="en-US" sz="1200" dirty="0"/>
              <a:t>쉬고</a:t>
            </a:r>
            <a:r>
              <a:rPr lang="en-US" altLang="ko-KR" sz="1200" dirty="0"/>
              <a:t>) CCTV </a:t>
            </a:r>
            <a:r>
              <a:rPr lang="ko-KR" altLang="en-US" sz="1200" dirty="0"/>
              <a:t>화면에 경고 창을 띄웁니다</a:t>
            </a:r>
            <a:r>
              <a:rPr lang="en-US" altLang="ko-KR" sz="1200" dirty="0"/>
              <a:t>.</a:t>
            </a:r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/>
              <a:t>약간 </a:t>
            </a:r>
            <a:r>
              <a:rPr kumimoji="1" lang="ko-KR" altLang="en-US" sz="1200" dirty="0" err="1"/>
              <a:t>한문장으로</a:t>
            </a:r>
            <a:r>
              <a:rPr kumimoji="1" lang="ko-KR" altLang="en-US" sz="1200" dirty="0"/>
              <a:t> 물 흐르듯이</a:t>
            </a:r>
            <a:r>
              <a:rPr kumimoji="1" lang="en-US" altLang="ko-KR" sz="1200" dirty="0"/>
              <a:t>?)</a:t>
            </a:r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아마 이러한 설명만으로는 이해하시기 어려울 수도 있을 것 같습니다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그럼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영상을 통해 더 자세한 내용 살펴보겠습니다</a:t>
            </a:r>
            <a:r>
              <a:rPr kumimoji="1" lang="en-US" altLang="ko-KR" sz="1200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0510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일시정지를 </a:t>
            </a:r>
            <a:r>
              <a:rPr lang="ko-KR" altLang="en-US" dirty="0" err="1"/>
              <a:t>시킨다음에</a:t>
            </a:r>
            <a:r>
              <a:rPr lang="ko-KR" altLang="en-US" dirty="0"/>
              <a:t> 설명 시작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 영상은 여러분들의 이해를 돕기 위해</a:t>
            </a:r>
            <a:r>
              <a:rPr lang="en-US" altLang="ko-KR" dirty="0"/>
              <a:t>, </a:t>
            </a:r>
            <a:r>
              <a:rPr lang="ko-KR" altLang="en-US" dirty="0"/>
              <a:t>저희가 실제로 엘리베이터 내에서 연출하여 촬영한 영상입니다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재생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여기서 보이는 </a:t>
            </a:r>
            <a:r>
              <a:rPr lang="ko-KR" altLang="en-US" dirty="0" err="1"/>
              <a:t>빨간점은</a:t>
            </a:r>
            <a:r>
              <a:rPr lang="ko-KR" altLang="en-US" dirty="0"/>
              <a:t> 움직임의 변화를 나타냅니다</a:t>
            </a:r>
            <a:r>
              <a:rPr lang="en-US" altLang="ko-KR" dirty="0"/>
              <a:t>.</a:t>
            </a:r>
            <a:endParaRPr lang="en-US" altLang="ko-Kore-KR" dirty="0"/>
          </a:p>
          <a:p>
            <a:r>
              <a:rPr lang="ko-Kore-KR" altLang="en-US" dirty="0"/>
              <a:t>움직임이 적을 </a:t>
            </a:r>
            <a:r>
              <a:rPr lang="ko-KR" altLang="en-US"/>
              <a:t>때는 </a:t>
            </a:r>
            <a:r>
              <a:rPr lang="ko-Kore-KR" altLang="en-US" dirty="0"/>
              <a:t>빨간색 점이 적게 나타나고</a:t>
            </a:r>
            <a:r>
              <a:rPr lang="en-US" altLang="ko-Kore-KR" dirty="0"/>
              <a:t>, </a:t>
            </a:r>
            <a:r>
              <a:rPr lang="ko-Kore-KR" altLang="en-US" dirty="0"/>
              <a:t>움직임이 격렬할 수록 빨간색 점이 많아지는데</a:t>
            </a:r>
            <a:r>
              <a:rPr lang="en-US" altLang="ko-Kore-KR" dirty="0"/>
              <a:t>, </a:t>
            </a:r>
            <a:r>
              <a:rPr lang="ko-KR" altLang="en-US" dirty="0"/>
              <a:t>이 부분을 중점적으로 보시면 좋을 것 같습니다</a:t>
            </a:r>
            <a:r>
              <a:rPr lang="en-US" altLang="ko-KR" dirty="0"/>
              <a:t>.</a:t>
            </a:r>
            <a:endParaRPr lang="en-US" altLang="ko-Kore-KR" dirty="0"/>
          </a:p>
          <a:p>
            <a:endParaRPr lang="en-US" altLang="ko-Kore-KR" dirty="0"/>
          </a:p>
          <a:p>
            <a:r>
              <a:rPr lang="ko-KR" altLang="en-US" dirty="0"/>
              <a:t>초록색 글씨는 움직임의 크기를 나타냅니다</a:t>
            </a:r>
            <a:r>
              <a:rPr lang="en-US" altLang="ko-KR" dirty="0"/>
              <a:t>. </a:t>
            </a:r>
            <a:r>
              <a:rPr lang="ko-KR" altLang="en-US" dirty="0"/>
              <a:t> 격렬한 움직임일 수록 값이 커지는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노란 </a:t>
            </a:r>
            <a:r>
              <a:rPr lang="en-US" altLang="ko-KR" dirty="0"/>
              <a:t>Graph</a:t>
            </a:r>
            <a:r>
              <a:rPr lang="ko-KR" altLang="en-US" dirty="0"/>
              <a:t>는 최근 </a:t>
            </a:r>
            <a:r>
              <a:rPr lang="en-US" altLang="ko-KR" dirty="0"/>
              <a:t>20</a:t>
            </a:r>
            <a:r>
              <a:rPr lang="ko-KR" altLang="en-US" dirty="0"/>
              <a:t>장의 정지된 화면의 움직임 값을 그래프로 표현한 것입니다</a:t>
            </a:r>
            <a:r>
              <a:rPr lang="en-US" altLang="ko-KR" dirty="0"/>
              <a:t>.</a:t>
            </a:r>
            <a:endParaRPr lang="en-US" altLang="ko-Kore-KR" dirty="0"/>
          </a:p>
          <a:p>
            <a:endParaRPr lang="en-US" altLang="ko-Kore-KR" dirty="0"/>
          </a:p>
          <a:p>
            <a:r>
              <a:rPr lang="en-US" altLang="ko-KR" dirty="0"/>
              <a:t>(Warning </a:t>
            </a:r>
            <a:r>
              <a:rPr lang="ko-KR" altLang="en-US" dirty="0"/>
              <a:t>나오면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보시는 것처럼 움직임이 격렬하고</a:t>
            </a:r>
            <a:r>
              <a:rPr lang="en-US" altLang="ko-KR" dirty="0"/>
              <a:t>, </a:t>
            </a:r>
            <a:r>
              <a:rPr lang="ko-KR" altLang="en-US" dirty="0"/>
              <a:t>이 행동이 길게 지속되면</a:t>
            </a:r>
            <a:r>
              <a:rPr lang="ko-Kore-KR" altLang="en-US" dirty="0"/>
              <a:t> </a:t>
            </a:r>
            <a:r>
              <a:rPr lang="ko-KR" altLang="en-US" dirty="0"/>
              <a:t>알림이 뜨게 됩니다</a:t>
            </a:r>
            <a:r>
              <a:rPr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4E40-621F-2946-ACC4-FA3E49BD6C9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31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7B324-B719-C948-8DCE-AF9F62634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48BA47-239C-5746-9637-0523E8CD4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952141-4338-584E-BA6C-00726CA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3986B-1B03-BA45-910D-79DE62F7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21DA8-3946-464E-A491-296A52F8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608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38F86-C28A-894D-89BD-93BE75AD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137D3B-7898-C442-A068-1FD021644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291873-0D8B-614A-87F0-C11BA588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AB0B1-92E0-3E44-9EAC-0C7BA72C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D8CC2C-F699-B545-9911-A6D5E946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244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0886E3-3410-254F-BCD4-A11A69740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A4D389-3B14-6D4D-891C-204324208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BB0FD1-D112-D04D-828D-5169E73B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3C8E-F214-4A4B-A3E1-D0D573CC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4BCFAC-16AA-B848-A970-DABEC4CD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9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2101F-C3D4-F146-85FD-D72CA718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DE447-0DE4-5945-871F-C21B0420E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847BA-E7CF-BF48-895D-0FD4BF7A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F78FA-3F52-A64F-8CB2-CBAD5DD7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6A113-975C-014C-BF74-075F3080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7839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96F6E-BE10-B34E-B81D-C719E4BF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FA2E03-645D-8E49-965C-06618F29B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D265A-F037-F740-B505-36391210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C9176-81DD-9B4E-9622-1627E636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EE2E6-F960-5F48-B99D-4C7ABC3B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945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98ABF-A0B2-1E43-9BC9-C4290267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162AD9-328B-FF42-AA05-89F0CD08C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0D3E1F-009C-304D-BE0E-13978649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A00382-1177-6241-A751-F42F8441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68F28B-5992-6C4D-9485-5F33D107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274950-C562-7F4B-BCF2-0053E75A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12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0D2E0-169E-E148-B249-76A6B336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CFDFA-6CBB-384F-B5BF-EBF3D1DDA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B26658-D8C5-6A41-BA26-87037D167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A18822-D329-864E-9155-A0ACAC12F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33CBC3-2EF3-8B46-8591-49570F536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5BB26D-ACC9-EA4A-8701-88066DC6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BDFDCA-74D3-0041-B7BE-B81CE958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251639-EB2F-3742-8C5A-1C8AA956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665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477E9-9612-F948-83EB-555007BD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7E5E31-8C75-FC4A-8362-216179C3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240A87-7D1B-9F44-AACE-5F19C99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B43A46-6585-7747-9C37-F87EB7EA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74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1B8DC-FD59-4B45-A2D4-49930F5A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978D09-402C-DA45-BB0D-82091183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A35225-3D0C-494D-85FB-2D51F772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877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7E04E-2B7B-0041-8B5B-DB099718D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DF548-47A4-D34F-BE34-F0BA49F4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39FDA-FA63-9848-8EF8-966AE16B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CA5816-1960-B94D-A95B-9B574D8B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1BA03-F43A-A943-B6C6-47ADBDD5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0B991-243B-5444-AD1B-12122A95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731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8DCE3-E014-224B-8991-76AED37D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7D552E-12F5-F749-BF52-3E70E7ED33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945735-F243-684A-9E8F-51E88590A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0E1BE-FFAD-C64A-A32E-FC6BF89B8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B5BECE-BE56-2E42-964B-FC09B140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9C9A43-EF5A-E347-A11E-99751501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587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2A325F-E8CF-3649-99AD-393A822D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72DA18-BC1A-4D47-9541-39A096523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624D3-CFAE-0D4D-9DBD-2790133B1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6583F-10D6-AF49-B705-8EA3D538C75B}" type="datetimeFigureOut">
              <a:rPr kumimoji="1" lang="ko-Kore-KR" altLang="en-US" smtClean="0"/>
              <a:t>2020. 5. 23.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D6183-F303-434E-B527-B22F016AF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4B1FF-07B3-2F44-979F-8BE7B81B2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8CDEF-F399-094C-8202-F25BFA7F96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4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E16BA2-B9B1-9041-B479-540F266EE3C6}"/>
              </a:ext>
            </a:extLst>
          </p:cNvPr>
          <p:cNvSpPr/>
          <p:nvPr/>
        </p:nvSpPr>
        <p:spPr>
          <a:xfrm>
            <a:off x="996462" y="2294413"/>
            <a:ext cx="102876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latin typeface="Rix고딕 B" panose="02020603020101020101" pitchFamily="18" charset="-127"/>
                <a:ea typeface="Rix고딕 B" panose="02020603020101020101" pitchFamily="18" charset="-127"/>
              </a:rPr>
              <a:t>Before Crime Service</a:t>
            </a:r>
            <a:endParaRPr lang="ko-KR" altLang="en-US" sz="6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451645-9DD3-F544-B48E-4D723BABD05C}"/>
              </a:ext>
            </a:extLst>
          </p:cNvPr>
          <p:cNvSpPr/>
          <p:nvPr/>
        </p:nvSpPr>
        <p:spPr>
          <a:xfrm>
            <a:off x="996462" y="3339384"/>
            <a:ext cx="102876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Rix고딕 M" panose="02020603020101020101" pitchFamily="18" charset="-127"/>
                <a:ea typeface="Rix고딕 M" panose="02020603020101020101" pitchFamily="18" charset="-127"/>
              </a:rPr>
              <a:t>승강기에서 발생하는 범죄 상황을</a:t>
            </a:r>
            <a:r>
              <a:rPr lang="en-US" altLang="ko-KR" sz="3200" dirty="0"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3200" dirty="0">
                <a:latin typeface="Rix고딕 M" panose="02020603020101020101" pitchFamily="18" charset="-127"/>
                <a:ea typeface="Rix고딕 M" panose="02020603020101020101" pitchFamily="18" charset="-127"/>
              </a:rPr>
              <a:t>예방하는 서비스</a:t>
            </a:r>
          </a:p>
        </p:txBody>
      </p:sp>
      <p:pic>
        <p:nvPicPr>
          <p:cNvPr id="6" name="그림 5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B1A68799-06D6-6542-A2C7-3BBC15D4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7" name="직선 연결선 9">
            <a:extLst>
              <a:ext uri="{FF2B5EF4-FFF2-40B4-BE49-F238E27FC236}">
                <a16:creationId xmlns:a16="http://schemas.microsoft.com/office/drawing/2014/main" id="{050AA1B8-7224-B841-B2E3-737707C78A2B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5A5CC-A6AF-BC49-807A-453E7EE00BE7}"/>
              </a:ext>
            </a:extLst>
          </p:cNvPr>
          <p:cNvSpPr/>
          <p:nvPr/>
        </p:nvSpPr>
        <p:spPr>
          <a:xfrm>
            <a:off x="3122809" y="4494609"/>
            <a:ext cx="603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강수진</a:t>
            </a:r>
            <a:r>
              <a:rPr lang="en-US" altLang="ko-KR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, </a:t>
            </a:r>
            <a:r>
              <a:rPr lang="ko-KR" altLang="en-US" sz="32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김동범</a:t>
            </a:r>
            <a:r>
              <a:rPr lang="en-US" altLang="ko-KR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, </a:t>
            </a:r>
            <a:r>
              <a:rPr lang="ko-KR" altLang="en-US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이석재</a:t>
            </a:r>
            <a:endParaRPr lang="en-US" altLang="ko-KR" sz="3200" spc="-100" dirty="0"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138045-1C1D-2243-9D90-69782C19A8B1}"/>
              </a:ext>
            </a:extLst>
          </p:cNvPr>
          <p:cNvSpPr/>
          <p:nvPr/>
        </p:nvSpPr>
        <p:spPr>
          <a:xfrm>
            <a:off x="3122809" y="5104098"/>
            <a:ext cx="603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1</a:t>
            </a:r>
            <a:r>
              <a:rPr lang="ko-KR" altLang="en-US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조</a:t>
            </a:r>
            <a:endParaRPr lang="en-US" altLang="ko-KR" sz="3200" spc="-100" dirty="0"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25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5A4010D-AD97-2445-B61D-E9B6063CE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082" y="2655824"/>
            <a:ext cx="4652984" cy="215897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ore-KR" altLang="en-US" b="1" u="sng" spc="-1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진동 센서</a:t>
            </a:r>
            <a:r>
              <a:rPr kumimoji="1" lang="ko-Kore-KR" altLang="en-US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를 이용해</a:t>
            </a:r>
            <a:endParaRPr kumimoji="1" lang="en-US" altLang="ko-Kore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ore-KR" altLang="en-US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움직임 측정도 개선</a:t>
            </a:r>
            <a:endParaRPr kumimoji="1" lang="en-US" altLang="ko-Kore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3D6FA7D4-ACC0-CA45-AE36-9DA9AEB17CDA}"/>
              </a:ext>
            </a:extLst>
          </p:cNvPr>
          <p:cNvSpPr txBox="1">
            <a:spLocks/>
          </p:cNvSpPr>
          <p:nvPr/>
        </p:nvSpPr>
        <p:spPr>
          <a:xfrm>
            <a:off x="6750775" y="2600239"/>
            <a:ext cx="4652984" cy="2158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kumimoji="1" lang="en-US" altLang="ko-Kore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3" name="그림 2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B33DE8C7-6BB5-A542-BBD1-68527F49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AA44C7C-AFA9-604B-9704-84174E7BB7AE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D8616A2C-2F70-1E47-B0B4-44B40479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443781"/>
            <a:ext cx="9919263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4.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발전 방향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5B43D90-883B-8147-9D6E-0BFC14624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80" y="1769344"/>
            <a:ext cx="16129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0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B33DE8C7-6BB5-A542-BBD1-68527F49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AA44C7C-AFA9-604B-9704-84174E7BB7AE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D8616A2C-2F70-1E47-B0B4-44B40479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443781"/>
            <a:ext cx="9919263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4.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발전 방향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28F8F6-B32E-FA4A-98F9-9CA55D45CD08}"/>
              </a:ext>
            </a:extLst>
          </p:cNvPr>
          <p:cNvSpPr txBox="1">
            <a:spLocks/>
          </p:cNvSpPr>
          <p:nvPr/>
        </p:nvSpPr>
        <p:spPr>
          <a:xfrm>
            <a:off x="6598509" y="3231292"/>
            <a:ext cx="5436972" cy="1583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kumimoji="1" lang="en-US" altLang="ko-Kore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5DD0AF6-18D0-784C-86E8-3BB933ED0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082" y="2655824"/>
            <a:ext cx="4652984" cy="215897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b="1" u="sng" spc="-100" dirty="0" err="1">
                <a:latin typeface="Noto Sans KR Bold" panose="020B0800000000000000" pitchFamily="34" charset="-127"/>
                <a:ea typeface="Noto Sans KR Bold" panose="020B0800000000000000" pitchFamily="34" charset="-127"/>
              </a:rPr>
              <a:t>딥러닝</a:t>
            </a:r>
            <a:r>
              <a:rPr kumimoji="1" lang="ko-KR" altLang="en-US" b="1" u="sng" spc="-1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알고리즘</a:t>
            </a:r>
            <a:r>
              <a:rPr kumimoji="1" lang="ko-KR" altLang="en-US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을 이용해 </a:t>
            </a:r>
            <a:endParaRPr kumimoji="1" lang="en-US" altLang="ko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영상 처리 정확성 향상</a:t>
            </a:r>
            <a:r>
              <a:rPr kumimoji="1" lang="en-US" altLang="ko-KR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endParaRPr kumimoji="1" lang="en-US" altLang="ko-Kore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99EA14-1DC6-C141-993C-0E1F0F8BE69B}"/>
              </a:ext>
            </a:extLst>
          </p:cNvPr>
          <p:cNvSpPr/>
          <p:nvPr/>
        </p:nvSpPr>
        <p:spPr>
          <a:xfrm>
            <a:off x="1135495" y="1748072"/>
            <a:ext cx="2487041" cy="43081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3711A7-39B5-8849-A13E-B3A5E949D31F}"/>
              </a:ext>
            </a:extLst>
          </p:cNvPr>
          <p:cNvSpPr/>
          <p:nvPr/>
        </p:nvSpPr>
        <p:spPr>
          <a:xfrm>
            <a:off x="3614057" y="1748072"/>
            <a:ext cx="2615143" cy="430815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675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B33DE8C7-6BB5-A542-BBD1-68527F49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AA44C7C-AFA9-604B-9704-84174E7BB7AE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D8616A2C-2F70-1E47-B0B4-44B40479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443781"/>
            <a:ext cx="9919263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확장 가능성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A58ADD-0DED-F745-AA24-4722D5DCB7E9}"/>
              </a:ext>
            </a:extLst>
          </p:cNvPr>
          <p:cNvGrpSpPr/>
          <p:nvPr/>
        </p:nvGrpSpPr>
        <p:grpSpPr>
          <a:xfrm>
            <a:off x="624748" y="1966689"/>
            <a:ext cx="3310533" cy="3928908"/>
            <a:chOff x="820614" y="2127327"/>
            <a:chExt cx="3310533" cy="392890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D3F213D-4060-5141-95FF-BBBDFB5C4F9D}"/>
                </a:ext>
              </a:extLst>
            </p:cNvPr>
            <p:cNvSpPr/>
            <p:nvPr/>
          </p:nvSpPr>
          <p:spPr>
            <a:xfrm>
              <a:off x="916712" y="2127327"/>
              <a:ext cx="3118338" cy="3118338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2B2A9C2-AEDC-CA4A-9DB6-78D29AC96078}"/>
                </a:ext>
              </a:extLst>
            </p:cNvPr>
            <p:cNvSpPr/>
            <p:nvPr/>
          </p:nvSpPr>
          <p:spPr>
            <a:xfrm>
              <a:off x="820614" y="5471460"/>
              <a:ext cx="33105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sz="32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범죄 다발 지역</a:t>
              </a:r>
              <a:endParaRPr lang="en-US" altLang="ko-KR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C8C52F-F6C4-1A48-AED8-C1175F466981}"/>
              </a:ext>
            </a:extLst>
          </p:cNvPr>
          <p:cNvGrpSpPr/>
          <p:nvPr/>
        </p:nvGrpSpPr>
        <p:grpSpPr>
          <a:xfrm>
            <a:off x="4461125" y="1995996"/>
            <a:ext cx="3310533" cy="3870294"/>
            <a:chOff x="4530968" y="2185942"/>
            <a:chExt cx="3310533" cy="387029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B4E0F1-7F74-884F-AFCC-1284CA046B75}"/>
                </a:ext>
              </a:extLst>
            </p:cNvPr>
            <p:cNvSpPr/>
            <p:nvPr/>
          </p:nvSpPr>
          <p:spPr>
            <a:xfrm>
              <a:off x="4627066" y="2185942"/>
              <a:ext cx="3118338" cy="3118338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E74220-5695-C447-AC46-9F3FF84AEF72}"/>
                </a:ext>
              </a:extLst>
            </p:cNvPr>
            <p:cNvSpPr/>
            <p:nvPr/>
          </p:nvSpPr>
          <p:spPr>
            <a:xfrm>
              <a:off x="4530968" y="5471461"/>
              <a:ext cx="33105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sz="32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구치소</a:t>
              </a:r>
              <a:endParaRPr lang="en-US" altLang="ko-KR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29CE99-EE61-FD45-8AB6-D39575BC39CB}"/>
              </a:ext>
            </a:extLst>
          </p:cNvPr>
          <p:cNvGrpSpPr/>
          <p:nvPr/>
        </p:nvGrpSpPr>
        <p:grpSpPr>
          <a:xfrm>
            <a:off x="8297502" y="1984273"/>
            <a:ext cx="3310533" cy="3893740"/>
            <a:chOff x="8493368" y="2162496"/>
            <a:chExt cx="3310533" cy="389374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A3BA463-B831-9841-A535-6A66943AEA07}"/>
                </a:ext>
              </a:extLst>
            </p:cNvPr>
            <p:cNvSpPr/>
            <p:nvPr/>
          </p:nvSpPr>
          <p:spPr>
            <a:xfrm>
              <a:off x="8589466" y="2162496"/>
              <a:ext cx="3118338" cy="311833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A73913-2AD6-DF4C-8CA9-09BC71726B51}"/>
                </a:ext>
              </a:extLst>
            </p:cNvPr>
            <p:cNvSpPr/>
            <p:nvPr/>
          </p:nvSpPr>
          <p:spPr>
            <a:xfrm>
              <a:off x="8493368" y="5471461"/>
              <a:ext cx="33105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sz="32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의료 응급 상황</a:t>
              </a:r>
              <a:endParaRPr lang="en-US" altLang="ko-KR" sz="3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23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3888BC-7CD8-F24E-B930-9720F9ADCAAF}"/>
              </a:ext>
            </a:extLst>
          </p:cNvPr>
          <p:cNvSpPr/>
          <p:nvPr/>
        </p:nvSpPr>
        <p:spPr>
          <a:xfrm>
            <a:off x="3048000" y="287500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6600" b="1" spc="-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감사합니다</a:t>
            </a:r>
            <a:endParaRPr lang="ko-KR" altLang="en-US" sz="6600" spc="-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3" name="그림 2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9B8CB46-EDDB-0D42-87A7-D1D19636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1AB354C8-E291-A242-80AB-7CD79DFFC6C3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60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B1A68799-06D6-6542-A2C7-3BBC15D4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7" name="직선 연결선 9">
            <a:extLst>
              <a:ext uri="{FF2B5EF4-FFF2-40B4-BE49-F238E27FC236}">
                <a16:creationId xmlns:a16="http://schemas.microsoft.com/office/drawing/2014/main" id="{050AA1B8-7224-B841-B2E3-737707C78A2B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CD1177BE-A6BC-0A44-A959-E0CF6A65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6" y="443781"/>
            <a:ext cx="2226775" cy="1325563"/>
          </a:xfrm>
        </p:spPr>
        <p:txBody>
          <a:bodyPr>
            <a:normAutofit/>
          </a:bodyPr>
          <a:lstStyle/>
          <a:p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목차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3279845-98C9-DF49-82F2-2FE568E39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06" y="1487327"/>
            <a:ext cx="10916197" cy="500554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1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기획 의도</a:t>
            </a:r>
            <a:endParaRPr lang="en-US" altLang="ko-KR" spc="-1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100" dirty="0">
                <a:latin typeface="Noto Sans KR Regular" panose="020B0500000000000000" pitchFamily="34" charset="-127"/>
                <a:ea typeface="Noto Sans KR Bold" panose="020B0800000000000000" pitchFamily="34" charset="-127"/>
              </a:rPr>
              <a:t>구현 </a:t>
            </a:r>
            <a:r>
              <a:rPr lang="ko-KR" altLang="en-US" spc="-100" dirty="0" err="1">
                <a:latin typeface="Noto Sans KR Regular" panose="020B0500000000000000" pitchFamily="34" charset="-127"/>
                <a:ea typeface="Noto Sans KR Bold" panose="020B0800000000000000" pitchFamily="34" charset="-127"/>
              </a:rPr>
              <a:t>로직</a:t>
            </a:r>
            <a:endParaRPr lang="en-US" altLang="ko-KR" spc="-100" dirty="0">
              <a:latin typeface="Noto Sans KR Regular" panose="020B0500000000000000" pitchFamily="34" charset="-127"/>
              <a:ea typeface="Noto Sans KR Bold" panose="020B08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영상 시연</a:t>
            </a:r>
            <a:endParaRPr lang="en-US" altLang="ko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발전 방향</a:t>
            </a:r>
            <a:endParaRPr lang="en-US" altLang="ko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확장 가능성</a:t>
            </a:r>
            <a:endParaRPr lang="en-US" altLang="ko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실시간 시연</a:t>
            </a:r>
            <a:endParaRPr lang="en-US" altLang="ko-KR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20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0EA312-2177-C24A-9E5A-D2797B346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96" y="1677809"/>
            <a:ext cx="8128000" cy="457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639B9D-1DAC-904B-BD4A-151E9FEF37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48000"/>
                    </a14:imgEffect>
                  </a14:imgLayer>
                </a14:imgProps>
              </a:ext>
            </a:extLst>
          </a:blip>
          <a:srcRect t="11833"/>
          <a:stretch/>
        </p:blipFill>
        <p:spPr>
          <a:xfrm>
            <a:off x="1263203" y="1584959"/>
            <a:ext cx="6985000" cy="58225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8" name="그림 7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7107EA79-76BA-434B-9020-5C1CA2169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12" name="직선 연결선 9">
            <a:extLst>
              <a:ext uri="{FF2B5EF4-FFF2-40B4-BE49-F238E27FC236}">
                <a16:creationId xmlns:a16="http://schemas.microsoft.com/office/drawing/2014/main" id="{BF03366B-C622-DE48-8210-88C5142663C5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CDA8D435-200C-B54F-A70F-128C7DC5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6" y="443781"/>
            <a:ext cx="2226775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의도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2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7107EA79-76BA-434B-9020-5C1CA216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12" name="직선 연결선 9">
            <a:extLst>
              <a:ext uri="{FF2B5EF4-FFF2-40B4-BE49-F238E27FC236}">
                <a16:creationId xmlns:a16="http://schemas.microsoft.com/office/drawing/2014/main" id="{BF03366B-C622-DE48-8210-88C5142663C5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CDA8D435-200C-B54F-A70F-128C7DC5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6" y="443781"/>
            <a:ext cx="2226775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의도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EC3F86-082E-6642-A9A0-8689ED81FD46}"/>
              </a:ext>
            </a:extLst>
          </p:cNvPr>
          <p:cNvGrpSpPr/>
          <p:nvPr/>
        </p:nvGrpSpPr>
        <p:grpSpPr>
          <a:xfrm>
            <a:off x="2916763" y="1912266"/>
            <a:ext cx="6358473" cy="4571361"/>
            <a:chOff x="2916763" y="1912266"/>
            <a:chExt cx="6358473" cy="457136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DE26582-6B7A-F748-AF06-EB3F8D5C9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6763" y="1912266"/>
              <a:ext cx="6358473" cy="414397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F3176A-A8FA-E24B-884C-349D9DA0F4F1}"/>
                </a:ext>
              </a:extLst>
            </p:cNvPr>
            <p:cNvSpPr/>
            <p:nvPr/>
          </p:nvSpPr>
          <p:spPr>
            <a:xfrm>
              <a:off x="4140175" y="5915907"/>
              <a:ext cx="3573414" cy="567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&lt;</a:t>
              </a:r>
              <a:r>
                <a:rPr lang="ko-KR" altLang="en-US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아파트 건물 주변에서 발생한 성범죄</a:t>
              </a:r>
              <a:r>
                <a:rPr lang="en-US" altLang="ko-KR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&gt;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0FB8F36-1CDD-D340-82E0-F2D50AC08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8827" y="1432180"/>
            <a:ext cx="5700367" cy="449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0B79E1-A616-AB4E-BCD1-2385089F1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424" y="2999687"/>
            <a:ext cx="24765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325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3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7107EA79-76BA-434B-9020-5C1CA216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12" name="직선 연결선 9">
            <a:extLst>
              <a:ext uri="{FF2B5EF4-FFF2-40B4-BE49-F238E27FC236}">
                <a16:creationId xmlns:a16="http://schemas.microsoft.com/office/drawing/2014/main" id="{BF03366B-C622-DE48-8210-88C5142663C5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CDA8D435-200C-B54F-A70F-128C7DC5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6" y="443781"/>
            <a:ext cx="2226775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의도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EC3F86-082E-6642-A9A0-8689ED81FD46}"/>
              </a:ext>
            </a:extLst>
          </p:cNvPr>
          <p:cNvGrpSpPr/>
          <p:nvPr/>
        </p:nvGrpSpPr>
        <p:grpSpPr>
          <a:xfrm>
            <a:off x="2916763" y="1912266"/>
            <a:ext cx="6358473" cy="4571361"/>
            <a:chOff x="2916763" y="1912266"/>
            <a:chExt cx="6358473" cy="457136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DE26582-6B7A-F748-AF06-EB3F8D5C9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6763" y="1912266"/>
              <a:ext cx="6358473" cy="414397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F3176A-A8FA-E24B-884C-349D9DA0F4F1}"/>
                </a:ext>
              </a:extLst>
            </p:cNvPr>
            <p:cNvSpPr/>
            <p:nvPr/>
          </p:nvSpPr>
          <p:spPr>
            <a:xfrm>
              <a:off x="4140175" y="5915907"/>
              <a:ext cx="3573414" cy="567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&lt;</a:t>
              </a:r>
              <a:r>
                <a:rPr lang="ko-KR" altLang="en-US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아파트 건물 주변에서 발생한 성범죄</a:t>
              </a:r>
              <a:r>
                <a:rPr lang="en-US" altLang="ko-KR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&gt;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0FB8F36-1CDD-D340-82E0-F2D50AC08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8827" y="1432180"/>
            <a:ext cx="5700367" cy="449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C020DC-3F06-BA4A-8B50-53FEA05DDDA0}"/>
              </a:ext>
            </a:extLst>
          </p:cNvPr>
          <p:cNvSpPr/>
          <p:nvPr/>
        </p:nvSpPr>
        <p:spPr>
          <a:xfrm>
            <a:off x="0" y="-33867"/>
            <a:ext cx="12204192" cy="689186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64DB2B-7D2B-D845-B73E-3C901ED4DB42}"/>
              </a:ext>
            </a:extLst>
          </p:cNvPr>
          <p:cNvSpPr/>
          <p:nvPr/>
        </p:nvSpPr>
        <p:spPr>
          <a:xfrm>
            <a:off x="504152" y="2475297"/>
            <a:ext cx="113187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Before Crime Service</a:t>
            </a:r>
            <a:endParaRPr lang="ko-KR" altLang="en-US" sz="60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7413A9-28EA-284C-9BEC-E5E8ADD9FE72}"/>
              </a:ext>
            </a:extLst>
          </p:cNvPr>
          <p:cNvSpPr/>
          <p:nvPr/>
        </p:nvSpPr>
        <p:spPr>
          <a:xfrm>
            <a:off x="694777" y="3473501"/>
            <a:ext cx="113187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승강기에서 발생하는 범죄 상황을</a:t>
            </a:r>
            <a:r>
              <a:rPr lang="en-US" altLang="ko-KR" sz="3200" dirty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예방하는 서비스</a:t>
            </a:r>
          </a:p>
        </p:txBody>
      </p:sp>
    </p:spTree>
    <p:extLst>
      <p:ext uri="{BB962C8B-B14F-4D97-AF65-F5344CB8AC3E}">
        <p14:creationId xmlns:p14="http://schemas.microsoft.com/office/powerpoint/2010/main" val="285270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4123A-B120-8F47-8333-BD5EF847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443781"/>
            <a:ext cx="9919263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구현 </a:t>
            </a:r>
            <a:r>
              <a:rPr kumimoji="1" lang="ko-KR" altLang="en-US" sz="2400" b="1" spc="-100" dirty="0" err="1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로직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움직임 측정 알고리즘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8" name="그림 7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7107EA79-76BA-434B-9020-5C1CA216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3D729D-E8E6-4E3C-AFDB-46CCF94972ED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CE2C65A-142B-9A40-BA21-3AAD9EDE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584" y="1888267"/>
            <a:ext cx="9244832" cy="36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7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4123A-B120-8F47-8333-BD5EF847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443781"/>
            <a:ext cx="9919263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구현 </a:t>
            </a:r>
            <a:r>
              <a:rPr kumimoji="1" lang="ko-KR" altLang="en-US" sz="2400" b="1" spc="-100" dirty="0" err="1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로직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움직임 측정 알고리즘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8" name="그림 7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7107EA79-76BA-434B-9020-5C1CA216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3D729D-E8E6-4E3C-AFDB-46CCF94972ED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D44D992-60FE-F948-B236-C0F479623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806" y="2102613"/>
            <a:ext cx="7812388" cy="38178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790049-424B-3B4A-9D2A-CA730F50BF23}"/>
              </a:ext>
            </a:extLst>
          </p:cNvPr>
          <p:cNvSpPr/>
          <p:nvPr/>
        </p:nvSpPr>
        <p:spPr>
          <a:xfrm>
            <a:off x="6915936" y="1476956"/>
            <a:ext cx="2362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3200" dirty="0">
                <a:latin typeface="Rix고딕 M" panose="02020603020101020101" pitchFamily="18" charset="-127"/>
                <a:ea typeface="Rix고딕 M" panose="02020603020101020101" pitchFamily="18" charset="-127"/>
              </a:rPr>
              <a:t>픽셀</a:t>
            </a:r>
            <a:r>
              <a:rPr lang="en-US" altLang="ko-Kore-KR" sz="3200" dirty="0">
                <a:latin typeface="Rix고딕 M" panose="02020603020101020101" pitchFamily="18" charset="-127"/>
                <a:ea typeface="Rix고딕 M" panose="02020603020101020101" pitchFamily="18" charset="-127"/>
              </a:rPr>
              <a:t>(pixel)</a:t>
            </a:r>
            <a:endParaRPr lang="ko-KR" altLang="en-US" sz="32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10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4123A-B120-8F47-8333-BD5EF847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443781"/>
            <a:ext cx="9919263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구현 </a:t>
            </a:r>
            <a:r>
              <a:rPr kumimoji="1" lang="ko-KR" altLang="en-US" sz="2400" b="1" spc="-100" dirty="0" err="1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로직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움직임 측정 알고리즘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8" name="그림 7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7107EA79-76BA-434B-9020-5C1CA216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3D729D-E8E6-4E3C-AFDB-46CCF94972ED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0A8F50D-EDB5-4C63-97F2-A436846F6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6" y="1579819"/>
            <a:ext cx="10943302" cy="4351338"/>
          </a:xfrm>
        </p:spPr>
        <p:txBody>
          <a:bodyPr>
            <a:no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u="sng" spc="-1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현재  화면</a:t>
            </a:r>
            <a:r>
              <a:rPr lang="ko-KR" altLang="en-US" sz="2400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 </a:t>
            </a:r>
            <a:r>
              <a:rPr lang="ko-KR" altLang="en-US" b="1" u="sng" spc="-1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이전  화면</a:t>
            </a:r>
            <a:r>
              <a:rPr lang="ko-KR" altLang="en-US" sz="2400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 움직임을 비교</a:t>
            </a:r>
            <a:endParaRPr lang="en-US" altLang="ko-KR" sz="2400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u="sng" spc="-1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움직임의 변화 정도</a:t>
            </a:r>
            <a:r>
              <a:rPr lang="ko-KR" altLang="en-US" sz="2400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에 따라 폭력적인 행동인가 판단</a:t>
            </a:r>
            <a:endParaRPr lang="en-US" altLang="ko-KR" sz="2400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폭력적인 행동이 </a:t>
            </a:r>
            <a:r>
              <a:rPr lang="ko-KR" altLang="en-US" b="1" u="sng" spc="-1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일정 시간 지속</a:t>
            </a:r>
            <a:r>
              <a:rPr lang="ko-KR" altLang="en-US" sz="2400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되는가 판단</a:t>
            </a:r>
            <a:endParaRPr lang="en-US" altLang="ko-KR" sz="2400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u="sng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긴급 상황</a:t>
            </a:r>
            <a:r>
              <a:rPr lang="ko-KR" altLang="en-US" sz="2400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으로 인식</a:t>
            </a:r>
            <a:endParaRPr lang="en-US" altLang="ko-KR" sz="2400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CCTV </a:t>
            </a:r>
            <a:r>
              <a:rPr lang="ko-KR" altLang="en-US" sz="2400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화면에 </a:t>
            </a:r>
            <a:r>
              <a:rPr lang="ko-KR" altLang="en-US" b="1" u="sng" spc="-100" dirty="0" err="1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경고창</a:t>
            </a:r>
            <a:r>
              <a:rPr lang="ko-KR" altLang="en-US" sz="2400" b="1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2400" spc="-1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띄움</a:t>
            </a:r>
            <a:endParaRPr lang="en-US" altLang="ko-KR" sz="2400" spc="-1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BBDF4-21A4-8B40-A68F-1A040A98E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04" y="2752768"/>
            <a:ext cx="8180498" cy="362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B33DE8C7-6BB5-A542-BBD1-68527F492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779" y="365125"/>
            <a:ext cx="2226775" cy="317716"/>
          </a:xfrm>
          <a:prstGeom prst="rect">
            <a:avLst/>
          </a:prstGeom>
        </p:spPr>
      </p:pic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AA44C7C-AFA9-604B-9704-84174E7BB7AE}"/>
              </a:ext>
            </a:extLst>
          </p:cNvPr>
          <p:cNvCxnSpPr>
            <a:cxnSpLocks/>
          </p:cNvCxnSpPr>
          <p:nvPr/>
        </p:nvCxnSpPr>
        <p:spPr>
          <a:xfrm>
            <a:off x="550606" y="801764"/>
            <a:ext cx="11139948" cy="0"/>
          </a:xfrm>
          <a:prstGeom prst="line">
            <a:avLst/>
          </a:prstGeom>
          <a:ln w="19050">
            <a:solidFill>
              <a:srgbClr val="00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D8616A2C-2F70-1E47-B0B4-44B40479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443781"/>
            <a:ext cx="9919263" cy="1325563"/>
          </a:xfrm>
        </p:spPr>
        <p:txBody>
          <a:bodyPr>
            <a:normAutofit/>
          </a:bodyPr>
          <a:lstStyle/>
          <a:p>
            <a:r>
              <a:rPr kumimoji="1" lang="en-US" altLang="ko-Kore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3</a:t>
            </a:r>
            <a:r>
              <a:rPr kumimoji="1" lang="en-US" altLang="ko-KR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 </a:t>
            </a:r>
            <a:r>
              <a:rPr kumimoji="1" lang="ko-KR" altLang="en-US" sz="2400" b="1" spc="-100" dirty="0">
                <a:solidFill>
                  <a:srgbClr val="00529B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데모 영상</a:t>
            </a:r>
            <a:endParaRPr kumimoji="1" lang="ko-Kore-KR" altLang="en-US" sz="2400" b="1" spc="-100" dirty="0">
              <a:solidFill>
                <a:srgbClr val="00529B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" name="attackUp_" descr="attackUp_">
            <a:hlinkClick r:id="" action="ppaction://media"/>
            <a:extLst>
              <a:ext uri="{FF2B5EF4-FFF2-40B4-BE49-F238E27FC236}">
                <a16:creationId xmlns:a16="http://schemas.microsoft.com/office/drawing/2014/main" id="{C5015341-3606-3541-BB31-7043FDFA9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6580" y="1412875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854</Words>
  <Application>Microsoft Macintosh PowerPoint</Application>
  <PresentationFormat>와이드스크린</PresentationFormat>
  <Paragraphs>116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Noto Sans KR Bold</vt:lpstr>
      <vt:lpstr>Noto Sans KR Medium</vt:lpstr>
      <vt:lpstr>Noto Sans KR Regular</vt:lpstr>
      <vt:lpstr>Rix고딕 B</vt:lpstr>
      <vt:lpstr>Rix고딕 M</vt:lpstr>
      <vt:lpstr>Arial</vt:lpstr>
      <vt:lpstr>Calibri</vt:lpstr>
      <vt:lpstr>Calibri Light</vt:lpstr>
      <vt:lpstr>Office 테마</vt:lpstr>
      <vt:lpstr>PowerPoint 프레젠테이션</vt:lpstr>
      <vt:lpstr>목차</vt:lpstr>
      <vt:lpstr>1. 기획 의도</vt:lpstr>
      <vt:lpstr>1. 기획 의도</vt:lpstr>
      <vt:lpstr>1. 기획 의도</vt:lpstr>
      <vt:lpstr>2. 구현 로직 : 움직임 측정 알고리즘</vt:lpstr>
      <vt:lpstr>2. 구현 로직 : 움직임 측정 알고리즘</vt:lpstr>
      <vt:lpstr>2. 구현 로직 : 움직임 측정 알고리즘</vt:lpstr>
      <vt:lpstr>3. 데모 영상</vt:lpstr>
      <vt:lpstr>4. 발전 방향</vt:lpstr>
      <vt:lpstr>4. 발전 방향</vt:lpstr>
      <vt:lpstr>5. 확장 가능성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강수진</dc:creator>
  <cp:lastModifiedBy>강수진</cp:lastModifiedBy>
  <cp:revision>62</cp:revision>
  <dcterms:created xsi:type="dcterms:W3CDTF">2020-05-12T16:08:08Z</dcterms:created>
  <dcterms:modified xsi:type="dcterms:W3CDTF">2020-05-23T08:52:01Z</dcterms:modified>
</cp:coreProperties>
</file>